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2.png" ContentType="image/png"/>
  <Override PartName="/ppt/media/image13.png" ContentType="image/png"/>
  <Override PartName="/ppt/media/image8.png" ContentType="image/png"/>
  <Override PartName="/ppt/media/image11.png" ContentType="image/png"/>
  <Override PartName="/ppt/media/image7.jpeg" ContentType="image/jpeg"/>
  <Override PartName="/ppt/media/image18.png" ContentType="image/png"/>
  <Override PartName="/ppt/media/image20.png" ContentType="image/png"/>
  <Override PartName="/ppt/media/image19.png" ContentType="image/png"/>
  <Override PartName="/ppt/media/image1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9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A62AAB-05FB-4693-BE9F-4B42B5841E3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866CCB-813C-4AB3-BB96-B480B9D3104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8A34FF-5692-4FF1-8250-CB483E812B7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1D7C77-42B3-40BF-8D8A-B35CCE1FC42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4A4EA0-38B3-4A45-A268-FB8DF0CBD2A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82C8A96-6542-406F-8D78-E77DA37029A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88CDBAE-2497-4D4F-839E-AE4980FE689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A6358D8-B9E7-47BF-B919-5ED5FEA81B9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CA4EF78-DE79-4767-AECF-774D8311CC2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2C372B2-1CF0-4856-9088-4F885DFE137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9029939-B082-4D2B-8F9A-AC8721CD968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A2549A-D603-4CD8-BF18-0FED3652D1B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ADEC025-10F2-4B41-B7EA-D4063D9133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F6B9408-FA1E-4417-A185-AFA07A2AFC0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36D697B-AD43-43C4-AE30-3563DD8018D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73AE24A-B07F-42A4-A463-B4E0F7D23AA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6E9C5AB-C76A-4EB6-BD66-B7B0A9CADE3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B44912B-DB35-4F1D-8832-A1E54F2BD3F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78A0C8E-0F13-47E4-AE61-2D3C49FEBEC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1482E05-D2CE-4C11-8A9F-5E402BC463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A5F362B-0BDB-49D7-8924-8E0426D6E58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40744C1-E904-4B28-97C1-201F9C4013B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815E99-B2CD-46E9-93B8-0F9A445BCFE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CD249B4-DF64-4FFA-AACB-B26CA7AA439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B7DFC04-EEA6-43B1-86C0-97BE8F4651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9816D9-43A6-4A5D-A06E-E5F730DCA30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97AB03D-8704-45DB-BE42-AB65863350F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157ACCE-71B1-4886-9EF5-8229E8448B7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26C05A9-6B44-4279-A3E6-44D0696154B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A18FBA6-E8F7-413B-B5AC-01EA16F3322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4941FC-26E3-4E44-A9FA-45D0001EF3B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DC5809-8723-4564-8998-CD20F616573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9B4746-BC7A-49FB-8096-053387D5AF8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79DC8C-E481-4E19-8F3E-45BCE19E46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477D51-6A5A-43A8-95E0-0D9C89C808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34019F-EE40-49E0-A6B6-3EAB1C2B92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7" hidden="1"/>
          <p:cNvSpPr/>
          <p:nvPr/>
        </p:nvSpPr>
        <p:spPr>
          <a:xfrm>
            <a:off x="0" y="0"/>
            <a:ext cx="12191400" cy="226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" name="Rectangle 9"/>
          <p:cNvSpPr/>
          <p:nvPr/>
        </p:nvSpPr>
        <p:spPr>
          <a:xfrm>
            <a:off x="0" y="4206240"/>
            <a:ext cx="12191400" cy="2651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>
          <a:xfrm>
            <a:off x="960120" y="6356520"/>
            <a:ext cx="550404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>
          <a:xfrm>
            <a:off x="10296000" y="6356520"/>
            <a:ext cx="93204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ffffff"/>
                </a:solidFill>
                <a:latin typeface="Franklin Gothic Medium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BDAF31DB-4868-4C50-A1BF-515DEFE47858}" type="slidenum">
              <a:rPr b="0" lang="en-US" sz="1200" spc="-1" strike="noStrike">
                <a:solidFill>
                  <a:srgbClr val="ffffff"/>
                </a:solidFill>
                <a:latin typeface="Franklin Gothic Medium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>
          <a:xfrm>
            <a:off x="6903720" y="6356520"/>
            <a:ext cx="32364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7"/>
          <p:cNvSpPr/>
          <p:nvPr/>
        </p:nvSpPr>
        <p:spPr>
          <a:xfrm>
            <a:off x="0" y="0"/>
            <a:ext cx="12191400" cy="226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ftr" idx="4"/>
          </p:nvPr>
        </p:nvSpPr>
        <p:spPr>
          <a:xfrm>
            <a:off x="960120" y="6356520"/>
            <a:ext cx="550404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5"/>
          </p:nvPr>
        </p:nvSpPr>
        <p:spPr>
          <a:xfrm>
            <a:off x="10296000" y="6356520"/>
            <a:ext cx="93204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Franklin Gothic Medium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B9BBA271-D4BC-4779-A2F5-A1E56FC73248}" type="slidenum">
              <a:rPr b="0" lang="en-US" sz="1200" spc="-1" strike="noStrike">
                <a:solidFill>
                  <a:srgbClr val="000000"/>
                </a:solidFill>
                <a:latin typeface="Franklin Gothic Medium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6"/>
          </p:nvPr>
        </p:nvSpPr>
        <p:spPr>
          <a:xfrm>
            <a:off x="6903720" y="6356520"/>
            <a:ext cx="32364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7"/>
          <p:cNvSpPr/>
          <p:nvPr/>
        </p:nvSpPr>
        <p:spPr>
          <a:xfrm>
            <a:off x="0" y="0"/>
            <a:ext cx="12191400" cy="226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ftr" idx="7"/>
          </p:nvPr>
        </p:nvSpPr>
        <p:spPr>
          <a:xfrm>
            <a:off x="960120" y="6356520"/>
            <a:ext cx="550404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ldNum" idx="8"/>
          </p:nvPr>
        </p:nvSpPr>
        <p:spPr>
          <a:xfrm>
            <a:off x="10296000" y="6356520"/>
            <a:ext cx="93204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Franklin Gothic Medium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AC359EB0-324E-4E21-8711-8A11DFE6D06B}" type="slidenum">
              <a:rPr b="0" lang="en-US" sz="1200" spc="-1" strike="noStrike">
                <a:solidFill>
                  <a:srgbClr val="000000"/>
                </a:solidFill>
                <a:latin typeface="Franklin Gothic Medium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dt" idx="9"/>
          </p:nvPr>
        </p:nvSpPr>
        <p:spPr>
          <a:xfrm>
            <a:off x="6903720" y="6356520"/>
            <a:ext cx="32364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23"/>
          <p:cNvSpPr/>
          <p:nvPr/>
        </p:nvSpPr>
        <p:spPr>
          <a:xfrm>
            <a:off x="-7560" y="0"/>
            <a:ext cx="1218816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28" name="Rectangle 25"/>
          <p:cNvSpPr/>
          <p:nvPr/>
        </p:nvSpPr>
        <p:spPr>
          <a:xfrm>
            <a:off x="4657320" y="0"/>
            <a:ext cx="7534080" cy="6857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315760" y="640080"/>
            <a:ext cx="5915520" cy="381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8800" spc="114" strike="noStrike" cap="all">
                <a:solidFill>
                  <a:srgbClr val="ffffff"/>
                </a:solidFill>
                <a:latin typeface="Franklin Gothic Demi Cond"/>
              </a:rPr>
              <a:t>Simple</a:t>
            </a:r>
            <a:br>
              <a:rPr sz="8800"/>
            </a:br>
            <a:r>
              <a:rPr b="0" lang="cs-CZ" sz="8800" spc="114" strike="noStrike" cap="all">
                <a:solidFill>
                  <a:srgbClr val="ffffff"/>
                </a:solidFill>
                <a:latin typeface="Franklin Gothic Demi Cond"/>
              </a:rPr>
              <a:t>stupid</a:t>
            </a:r>
            <a:br>
              <a:rPr sz="8800"/>
            </a:br>
            <a:r>
              <a:rPr b="0" lang="cs-CZ" sz="8800" spc="114" strike="noStrike" cap="all">
                <a:solidFill>
                  <a:srgbClr val="ffffff"/>
                </a:solidFill>
                <a:latin typeface="Franklin Gothic Demi Cond"/>
              </a:rPr>
              <a:t>Rover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5315760" y="4646160"/>
            <a:ext cx="5915520" cy="134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r>
              <a:rPr b="0" lang="cs-CZ" sz="3600" spc="46" strike="noStrike">
                <a:solidFill>
                  <a:srgbClr val="ffffff"/>
                </a:solidFill>
                <a:latin typeface="Franklin Gothic Medium"/>
              </a:rPr>
              <a:t>Thomas, Robbe, Adam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Obrázek 7" descr="Obsah obrázku obraz, hora, umění, venku&#10;&#10;Popis byl vytvořen automaticky"/>
          <p:cNvPicPr/>
          <p:nvPr/>
        </p:nvPicPr>
        <p:blipFill>
          <a:blip r:embed="rId1"/>
          <a:srcRect l="18402" t="0" r="13686" b="0"/>
          <a:stretch/>
        </p:blipFill>
        <p:spPr>
          <a:xfrm>
            <a:off x="0" y="0"/>
            <a:ext cx="465660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29"/>
          <p:cNvSpPr/>
          <p:nvPr/>
        </p:nvSpPr>
        <p:spPr>
          <a:xfrm>
            <a:off x="0" y="4206240"/>
            <a:ext cx="12191400" cy="2651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 useBgFill="1">
        <p:nvSpPr>
          <p:cNvPr id="153" name="Rectangle 3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54" name="Rectangle 33"/>
          <p:cNvSpPr/>
          <p:nvPr/>
        </p:nvSpPr>
        <p:spPr>
          <a:xfrm>
            <a:off x="0" y="4212720"/>
            <a:ext cx="12191400" cy="264456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961560" y="4572000"/>
            <a:ext cx="10267920" cy="116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7200" spc="114" strike="noStrike" cap="all">
                <a:solidFill>
                  <a:srgbClr val="ffffff"/>
                </a:solidFill>
                <a:latin typeface="Franklin Gothic Demi Cond"/>
              </a:rPr>
              <a:t>Sensing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961560" y="5744880"/>
            <a:ext cx="10267920" cy="51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r>
              <a:rPr b="0" lang="en-US" sz="2400" spc="46" strike="noStrike">
                <a:solidFill>
                  <a:srgbClr val="ffffff"/>
                </a:solidFill>
                <a:latin typeface="Franklin Gothic Medium"/>
              </a:rPr>
              <a:t>asd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Obrázek 24" descr="Obsah obrázku Počítačová komponenta, elektronika, flash disk&#10;&#10;Popis byl vytvořen automaticky"/>
          <p:cNvPicPr/>
          <p:nvPr/>
        </p:nvPicPr>
        <p:blipFill>
          <a:blip r:embed="rId1"/>
          <a:stretch/>
        </p:blipFill>
        <p:spPr>
          <a:xfrm>
            <a:off x="938880" y="639720"/>
            <a:ext cx="3081960" cy="3081960"/>
          </a:xfrm>
          <a:prstGeom prst="rect">
            <a:avLst/>
          </a:prstGeom>
          <a:ln w="0">
            <a:noFill/>
          </a:ln>
        </p:spPr>
      </p:pic>
      <p:pic>
        <p:nvPicPr>
          <p:cNvPr id="158" name="Obrázek 6" descr="Obsah obrázku kruh, elektronika&#10;&#10;Popis byl vytvořen automaticky"/>
          <p:cNvPicPr/>
          <p:nvPr/>
        </p:nvPicPr>
        <p:blipFill>
          <a:blip r:embed="rId2"/>
          <a:stretch/>
        </p:blipFill>
        <p:spPr>
          <a:xfrm>
            <a:off x="4554720" y="639720"/>
            <a:ext cx="3081960" cy="3081960"/>
          </a:xfrm>
          <a:prstGeom prst="rect">
            <a:avLst/>
          </a:prstGeom>
          <a:ln w="0">
            <a:noFill/>
          </a:ln>
        </p:spPr>
      </p:pic>
      <p:pic>
        <p:nvPicPr>
          <p:cNvPr id="159" name="Obrázek 4" descr="Obsah obrázku Elektronické inženýrství, elektronika, Obvodoví součástka, Elektronická součástka&#10;&#10;Popis byl vytvořen automaticky"/>
          <p:cNvPicPr/>
          <p:nvPr/>
        </p:nvPicPr>
        <p:blipFill>
          <a:blip r:embed="rId3"/>
          <a:stretch/>
        </p:blipFill>
        <p:spPr>
          <a:xfrm>
            <a:off x="8146440" y="1006560"/>
            <a:ext cx="3130560" cy="234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9"/>
          <p:cNvSpPr/>
          <p:nvPr/>
        </p:nvSpPr>
        <p:spPr>
          <a:xfrm>
            <a:off x="0" y="4206240"/>
            <a:ext cx="12191400" cy="2651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 useBgFill="1">
        <p:nvSpPr>
          <p:cNvPr id="161" name="Rectangle 1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62" name="Rectangle 13"/>
          <p:cNvSpPr/>
          <p:nvPr/>
        </p:nvSpPr>
        <p:spPr>
          <a:xfrm>
            <a:off x="0" y="4212720"/>
            <a:ext cx="12191400" cy="264456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961560" y="4572000"/>
            <a:ext cx="10267920" cy="116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7200" spc="114" strike="noStrike" cap="all">
                <a:solidFill>
                  <a:srgbClr val="ffffff"/>
                </a:solidFill>
                <a:latin typeface="Franklin Gothic Demi Cond"/>
              </a:rPr>
              <a:t>I2C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Zástupný obsah 3" descr="Obsah obrázku text, diagram, snímek obrazovky, Písmo&#10;&#10;Popis byl vytvořen automaticky"/>
          <p:cNvPicPr/>
          <p:nvPr/>
        </p:nvPicPr>
        <p:blipFill>
          <a:blip r:embed="rId1"/>
          <a:stretch/>
        </p:blipFill>
        <p:spPr>
          <a:xfrm>
            <a:off x="1702080" y="639720"/>
            <a:ext cx="3363120" cy="3081960"/>
          </a:xfrm>
          <a:prstGeom prst="rect">
            <a:avLst/>
          </a:prstGeom>
          <a:ln w="0">
            <a:noFill/>
          </a:ln>
        </p:spPr>
      </p:pic>
      <p:pic>
        <p:nvPicPr>
          <p:cNvPr id="165" name="Obrázek 4" descr="Obsah obrázku text, Písmo, řada/pruh, účtenka&#10;&#10;Popis byl vytvořen automaticky"/>
          <p:cNvPicPr/>
          <p:nvPr/>
        </p:nvPicPr>
        <p:blipFill>
          <a:blip r:embed="rId2"/>
          <a:stretch/>
        </p:blipFill>
        <p:spPr>
          <a:xfrm>
            <a:off x="6338160" y="1508040"/>
            <a:ext cx="4938480" cy="1345320"/>
          </a:xfrm>
          <a:prstGeom prst="rect">
            <a:avLst/>
          </a:prstGeom>
          <a:ln w="0">
            <a:noFill/>
          </a:ln>
        </p:spPr>
      </p:pic>
      <p:pic>
        <p:nvPicPr>
          <p:cNvPr id="166" name="Obrázek 6" descr=""/>
          <p:cNvPicPr/>
          <p:nvPr/>
        </p:nvPicPr>
        <p:blipFill>
          <a:blip r:embed="rId3"/>
          <a:srcRect l="1356" t="3139" r="658" b="0"/>
          <a:stretch/>
        </p:blipFill>
        <p:spPr>
          <a:xfrm>
            <a:off x="73080" y="4474080"/>
            <a:ext cx="5288040" cy="1743480"/>
          </a:xfrm>
          <a:prstGeom prst="rect">
            <a:avLst/>
          </a:prstGeom>
          <a:ln w="0">
            <a:noFill/>
          </a:ln>
        </p:spPr>
      </p:pic>
      <p:sp>
        <p:nvSpPr>
          <p:cNvPr id="167" name="TextovéPole 2"/>
          <p:cNvSpPr/>
          <p:nvPr/>
        </p:nvSpPr>
        <p:spPr>
          <a:xfrm>
            <a:off x="7133760" y="4278960"/>
            <a:ext cx="4250160" cy="25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1800" spc="-1" strike="noStrike">
                <a:solidFill>
                  <a:srgbClr val="f8f7f5"/>
                </a:solidFill>
                <a:latin typeface="Franklin Gothic Medium"/>
                <a:ea typeface="DejaVu Sans"/>
              </a:rPr>
              <a:t>Overall i would probably just talk about the ideal way of sensing and how it should be done,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cs-CZ" sz="1800" spc="-1" strike="noStrike">
                <a:solidFill>
                  <a:srgbClr val="f8f7f5"/>
                </a:solidFill>
                <a:latin typeface="Franklin Gothic Medium"/>
                <a:ea typeface="DejaVu Sans"/>
              </a:rPr>
              <a:t>Then i would like mention that its my firs time  doind I2C communication and then i could show my code that will hopefully whork by then.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cs-CZ" sz="1800" spc="-1" strike="noStrike">
                <a:solidFill>
                  <a:srgbClr val="f8f7f5"/>
                </a:solidFill>
                <a:latin typeface="Franklin Gothic Medium"/>
                <a:ea typeface="DejaVu Sans"/>
              </a:rPr>
              <a:t>I could also mention the photo resistor idea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4" strike="noStrike" cap="all">
                <a:solidFill>
                  <a:srgbClr val="ffffff"/>
                </a:solidFill>
                <a:latin typeface="Franklin Gothic Demi Cond"/>
              </a:rPr>
              <a:t>Energy profiling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914400" y="2338560"/>
            <a:ext cx="10287000" cy="451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4" strike="noStrike" cap="all">
                <a:solidFill>
                  <a:srgbClr val="ffffff"/>
                </a:solidFill>
                <a:latin typeface="Franklin Gothic Demi Cond"/>
              </a:rPr>
              <a:t>Energy profiling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rcRect l="0" t="6253" r="0" b="4939"/>
          <a:stretch/>
        </p:blipFill>
        <p:spPr>
          <a:xfrm>
            <a:off x="1104120" y="2286000"/>
            <a:ext cx="9906840" cy="457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4" strike="noStrike" cap="all">
                <a:solidFill>
                  <a:srgbClr val="ffffff"/>
                </a:solidFill>
                <a:latin typeface="Franklin Gothic Demi Cond"/>
              </a:rPr>
              <a:t>Energy profiling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0" y="2286000"/>
            <a:ext cx="6158160" cy="320040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6025320" y="2286000"/>
            <a:ext cx="6158160" cy="320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4" strike="noStrike" cap="all">
                <a:solidFill>
                  <a:srgbClr val="ffffff"/>
                </a:solidFill>
                <a:latin typeface="Franklin Gothic Demi Cond"/>
              </a:rPr>
              <a:t>Energy profiling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"/>
          <p:cNvSpPr txBox="1"/>
          <p:nvPr/>
        </p:nvSpPr>
        <p:spPr>
          <a:xfrm>
            <a:off x="4461480" y="2836440"/>
            <a:ext cx="2853720" cy="264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Module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Average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Stm32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2.7mA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BLE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11mA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SHT40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0.67mA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LTR-329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0.23mA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LoRa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Total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14.6mA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4" strike="noStrike" cap="all">
                <a:solidFill>
                  <a:srgbClr val="ffffff"/>
                </a:solidFill>
                <a:latin typeface="Franklin Gothic Demi Cond"/>
              </a:rPr>
              <a:t>BLE comm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Zástupný obsah 4" descr="Obsah obrázku text, snímek obrazovky, multimédia, software&#10;&#10;Popis byl vytvořen automaticky"/>
          <p:cNvPicPr/>
          <p:nvPr/>
        </p:nvPicPr>
        <p:blipFill>
          <a:blip r:embed="rId1"/>
          <a:srcRect l="37483" t="1968" r="32329" b="27246"/>
          <a:stretch/>
        </p:blipFill>
        <p:spPr>
          <a:xfrm>
            <a:off x="9144000" y="3657600"/>
            <a:ext cx="976320" cy="1238040"/>
          </a:xfrm>
          <a:prstGeom prst="rect">
            <a:avLst/>
          </a:prstGeom>
          <a:ln w="0">
            <a:noFill/>
          </a:ln>
        </p:spPr>
      </p:pic>
      <p:pic>
        <p:nvPicPr>
          <p:cNvPr id="179" name="Zástupný obsah 1" descr="Obsah obrázku text, snímek obrazovky, multimédia, software&#10;&#10;Popis byl vytvořen automaticky"/>
          <p:cNvPicPr/>
          <p:nvPr/>
        </p:nvPicPr>
        <p:blipFill>
          <a:blip r:embed="rId2"/>
          <a:srcRect l="37483" t="1968" r="32329" b="27246"/>
          <a:stretch/>
        </p:blipFill>
        <p:spPr>
          <a:xfrm>
            <a:off x="1766880" y="3657600"/>
            <a:ext cx="976320" cy="1238040"/>
          </a:xfrm>
          <a:prstGeom prst="rect">
            <a:avLst/>
          </a:prstGeom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 rot="5400000">
            <a:off x="2640600" y="3612240"/>
            <a:ext cx="1657440" cy="1290600"/>
          </a:xfrm>
          <a:prstGeom prst="rect">
            <a:avLst/>
          </a:prstGeom>
          <a:ln w="0">
            <a:noFill/>
          </a:ln>
        </p:spPr>
      </p:pic>
      <p:sp>
        <p:nvSpPr>
          <p:cNvPr id="181" name=""/>
          <p:cNvSpPr txBox="1"/>
          <p:nvPr/>
        </p:nvSpPr>
        <p:spPr>
          <a:xfrm>
            <a:off x="1600200" y="5257800"/>
            <a:ext cx="1308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Advertising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"/>
          <p:cNvSpPr txBox="1"/>
          <p:nvPr/>
        </p:nvSpPr>
        <p:spPr>
          <a:xfrm>
            <a:off x="9144000" y="5257800"/>
            <a:ext cx="9151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Central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4"/>
          <a:stretch/>
        </p:blipFill>
        <p:spPr>
          <a:xfrm>
            <a:off x="7086600" y="3238560"/>
            <a:ext cx="2019240" cy="2019240"/>
          </a:xfrm>
          <a:prstGeom prst="rect">
            <a:avLst/>
          </a:prstGeom>
          <a:ln w="0">
            <a:noFill/>
          </a:ln>
        </p:spPr>
      </p:pic>
      <p:sp>
        <p:nvSpPr>
          <p:cNvPr id="184" name=""/>
          <p:cNvSpPr txBox="1"/>
          <p:nvPr/>
        </p:nvSpPr>
        <p:spPr>
          <a:xfrm>
            <a:off x="1828800" y="2971800"/>
            <a:ext cx="840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SSR 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"/>
          <p:cNvSpPr txBox="1"/>
          <p:nvPr/>
        </p:nvSpPr>
        <p:spPr>
          <a:xfrm>
            <a:off x="9144000" y="2971800"/>
            <a:ext cx="840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SSR 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4" strike="noStrike" cap="all">
                <a:solidFill>
                  <a:srgbClr val="ffffff"/>
                </a:solidFill>
                <a:latin typeface="Franklin Gothic Demi Cond"/>
              </a:rPr>
              <a:t>BLE comm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Zástupný obsah 5" descr="Obsah obrázku text, snímek obrazovky, multimédia, software&#10;&#10;Popis byl vytvořen automaticky"/>
          <p:cNvPicPr/>
          <p:nvPr/>
        </p:nvPicPr>
        <p:blipFill>
          <a:blip r:embed="rId1"/>
          <a:srcRect l="37483" t="1968" r="32329" b="27246"/>
          <a:stretch/>
        </p:blipFill>
        <p:spPr>
          <a:xfrm>
            <a:off x="9144000" y="3657600"/>
            <a:ext cx="976320" cy="1238040"/>
          </a:xfrm>
          <a:prstGeom prst="rect">
            <a:avLst/>
          </a:prstGeom>
          <a:ln w="0">
            <a:noFill/>
          </a:ln>
        </p:spPr>
      </p:pic>
      <p:pic>
        <p:nvPicPr>
          <p:cNvPr id="188" name="Zástupný obsah 6" descr="Obsah obrázku text, snímek obrazovky, multimédia, software&#10;&#10;Popis byl vytvořen automaticky"/>
          <p:cNvPicPr/>
          <p:nvPr/>
        </p:nvPicPr>
        <p:blipFill>
          <a:blip r:embed="rId2"/>
          <a:srcRect l="37483" t="1968" r="32329" b="27246"/>
          <a:stretch/>
        </p:blipFill>
        <p:spPr>
          <a:xfrm>
            <a:off x="1766880" y="3657600"/>
            <a:ext cx="976320" cy="123804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 rot="16200000">
            <a:off x="7359840" y="3612240"/>
            <a:ext cx="1657440" cy="1290600"/>
          </a:xfrm>
          <a:prstGeom prst="rect">
            <a:avLst/>
          </a:prstGeom>
          <a:ln w="0">
            <a:noFill/>
          </a:ln>
        </p:spPr>
      </p:pic>
      <p:sp>
        <p:nvSpPr>
          <p:cNvPr id="190" name=""/>
          <p:cNvSpPr txBox="1"/>
          <p:nvPr/>
        </p:nvSpPr>
        <p:spPr>
          <a:xfrm>
            <a:off x="1600200" y="5257800"/>
            <a:ext cx="9151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Central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"/>
          <p:cNvSpPr txBox="1"/>
          <p:nvPr/>
        </p:nvSpPr>
        <p:spPr>
          <a:xfrm>
            <a:off x="9144000" y="5257800"/>
            <a:ext cx="13716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Advertising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4"/>
          <a:stretch/>
        </p:blipFill>
        <p:spPr>
          <a:xfrm>
            <a:off x="2743200" y="3238560"/>
            <a:ext cx="2019240" cy="2019240"/>
          </a:xfrm>
          <a:prstGeom prst="rect">
            <a:avLst/>
          </a:prstGeom>
          <a:ln w="0">
            <a:noFill/>
          </a:ln>
        </p:spPr>
      </p:pic>
      <p:sp>
        <p:nvSpPr>
          <p:cNvPr id="193" name=""/>
          <p:cNvSpPr txBox="1"/>
          <p:nvPr/>
        </p:nvSpPr>
        <p:spPr>
          <a:xfrm>
            <a:off x="1829160" y="2971800"/>
            <a:ext cx="840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SSR 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"/>
          <p:cNvSpPr txBox="1"/>
          <p:nvPr/>
        </p:nvSpPr>
        <p:spPr>
          <a:xfrm>
            <a:off x="9144360" y="2971800"/>
            <a:ext cx="840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SSR 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4" strike="noStrike" cap="all">
                <a:solidFill>
                  <a:srgbClr val="ffffff"/>
                </a:solidFill>
                <a:latin typeface="Franklin Gothic Demi Cond"/>
              </a:rPr>
              <a:t>Lorawan ith moderated nodered server !!! 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960120" y="2587680"/>
            <a:ext cx="10267920" cy="359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4" strike="noStrike" cap="all">
                <a:solidFill>
                  <a:srgbClr val="ffffff"/>
                </a:solidFill>
                <a:latin typeface="Franklin Gothic Demi Cond"/>
              </a:rPr>
              <a:t>Gyroscope IMU 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960120" y="2587680"/>
            <a:ext cx="10267920" cy="359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4" strike="noStrike" cap="all">
                <a:solidFill>
                  <a:srgbClr val="ffffff"/>
                </a:solidFill>
                <a:latin typeface="Franklin Gothic Demi Cond"/>
              </a:rPr>
              <a:t>S.S.R.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960120" y="2587680"/>
            <a:ext cx="10267920" cy="359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r>
              <a:rPr b="0" lang="en-US" sz="2600" spc="46" strike="noStrike">
                <a:solidFill>
                  <a:srgbClr val="000000"/>
                </a:solidFill>
                <a:latin typeface="Franklin Gothic Medium"/>
              </a:rPr>
              <a:t>As humanities interest in Mars grows, an understanding of its weather is needed. One of the greatest challenges that the planet provides are the frequent dust storms.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r>
              <a:rPr b="0" lang="en-US" sz="2600" spc="46" strike="noStrike">
                <a:solidFill>
                  <a:srgbClr val="000000"/>
                </a:solidFill>
                <a:latin typeface="Franklin Gothic Medium"/>
              </a:rPr>
              <a:t>This project will try to monitor the weather phenomenon (such as temperature, humidity, light, ...) to predict such storms.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r>
              <a:rPr b="0" lang="cs-CZ" sz="2600" spc="46" strike="noStrike">
                <a:solidFill>
                  <a:srgbClr val="000000"/>
                </a:solidFill>
                <a:latin typeface="Franklin Gothic Medium"/>
              </a:rPr>
              <a:t>(so good! I think we can say that !!!)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960120" y="3157920"/>
            <a:ext cx="5127480" cy="296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9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4" strike="noStrike" cap="all">
                <a:solidFill>
                  <a:srgbClr val="ffffff"/>
                </a:solidFill>
                <a:latin typeface="Franklin Gothic Demi Cond"/>
              </a:rPr>
              <a:t>Enegry output managmenT</a:t>
            </a:r>
            <a:endParaRPr b="0" lang="en-US" sz="6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1" name="Obrázek 10" descr="Obsah obrázku obraz, hora, umění, venku&#10;&#10;Popis byl vytvořen automaticky"/>
          <p:cNvPicPr/>
          <p:nvPr/>
        </p:nvPicPr>
        <p:blipFill>
          <a:blip r:embed="rId1"/>
          <a:srcRect l="0" t="13174" r="-3" b="-3"/>
          <a:stretch/>
        </p:blipFill>
        <p:spPr>
          <a:xfrm flipH="1">
            <a:off x="720" y="0"/>
            <a:ext cx="3053520" cy="2651040"/>
          </a:xfrm>
          <a:prstGeom prst="rect">
            <a:avLst/>
          </a:prstGeom>
          <a:ln w="0">
            <a:noFill/>
          </a:ln>
        </p:spPr>
      </p:pic>
      <p:pic>
        <p:nvPicPr>
          <p:cNvPr id="202" name="Obrázek 12" descr="Obsah obrázku text, diagram, snímek obrazovky, solární&#10;&#10;Popis byl vytvořen automaticky"/>
          <p:cNvPicPr/>
          <p:nvPr/>
        </p:nvPicPr>
        <p:blipFill>
          <a:blip r:embed="rId2"/>
          <a:srcRect l="0" t="0" r="-5" b="12909"/>
          <a:stretch/>
        </p:blipFill>
        <p:spPr>
          <a:xfrm>
            <a:off x="3054240" y="0"/>
            <a:ext cx="3044160" cy="2651040"/>
          </a:xfrm>
          <a:prstGeom prst="rect">
            <a:avLst/>
          </a:prstGeom>
          <a:ln w="0">
            <a:noFill/>
          </a:ln>
        </p:spPr>
      </p:pic>
      <p:pic>
        <p:nvPicPr>
          <p:cNvPr id="203" name="Zástupný obsah 4" descr="Obsah obrázku rukopis, text&#10;&#10;Popis byl vytvořen automaticky"/>
          <p:cNvPicPr/>
          <p:nvPr/>
        </p:nvPicPr>
        <p:blipFill>
          <a:blip r:embed="rId3"/>
          <a:srcRect l="8450" t="0" r="8016" b="7"/>
          <a:stretch/>
        </p:blipFill>
        <p:spPr>
          <a:xfrm>
            <a:off x="6095160" y="0"/>
            <a:ext cx="3044160" cy="2651040"/>
          </a:xfrm>
          <a:prstGeom prst="rect">
            <a:avLst/>
          </a:prstGeom>
          <a:ln w="0">
            <a:noFill/>
          </a:ln>
        </p:spPr>
      </p:pic>
      <p:pic>
        <p:nvPicPr>
          <p:cNvPr id="204" name="Obrázek 6" descr="Obsah obrázku baterie, text&#10;&#10;Popis byl vytvořen automaticky"/>
          <p:cNvPicPr/>
          <p:nvPr/>
        </p:nvPicPr>
        <p:blipFill>
          <a:blip r:embed="rId4"/>
          <a:srcRect l="0" t="9556" r="-3" b="-3"/>
          <a:stretch/>
        </p:blipFill>
        <p:spPr>
          <a:xfrm>
            <a:off x="9137880" y="0"/>
            <a:ext cx="3053520" cy="2651040"/>
          </a:xfrm>
          <a:prstGeom prst="rect">
            <a:avLst/>
          </a:prstGeom>
          <a:ln w="0">
            <a:noFill/>
          </a:ln>
        </p:spPr>
      </p:pic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743520" y="3152520"/>
            <a:ext cx="4426560" cy="297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4" strike="noStrike" cap="all">
                <a:solidFill>
                  <a:srgbClr val="ffffff"/>
                </a:solidFill>
                <a:latin typeface="Franklin Gothic Demi Cond"/>
              </a:rPr>
              <a:t>The vision of mars rover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960120" y="2587680"/>
            <a:ext cx="10267920" cy="359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93920" indent="-49392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StarSymbol"/>
              <a:buChar char="-"/>
            </a:pPr>
            <a:r>
              <a:rPr b="0" lang="en-US" sz="2600" spc="46" strike="noStrike">
                <a:solidFill>
                  <a:srgbClr val="000000"/>
                </a:solidFill>
                <a:latin typeface="Franklin Gothic Medium"/>
              </a:rPr>
              <a:t>power efficient to last long on</a:t>
            </a:r>
            <a:r>
              <a:rPr b="0" lang="cs-CZ" sz="2600" spc="46" strike="noStrike">
                <a:solidFill>
                  <a:srgbClr val="000000"/>
                </a:solidFill>
                <a:latin typeface="Franklin Gothic Medium"/>
              </a:rPr>
              <a:t> h</a:t>
            </a:r>
            <a:r>
              <a:rPr b="0" lang="en-US" sz="2600" spc="46" strike="noStrike">
                <a:solidFill>
                  <a:srgbClr val="000000"/>
                </a:solidFill>
                <a:latin typeface="Franklin Gothic Medium"/>
              </a:rPr>
              <a:t>arvested energy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93920" indent="-49392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StarSymbol"/>
              <a:buChar char="-"/>
            </a:pPr>
            <a:r>
              <a:rPr b="0" lang="en-US" sz="2600" spc="46" strike="noStrike">
                <a:solidFill>
                  <a:srgbClr val="000000"/>
                </a:solidFill>
                <a:latin typeface="Franklin Gothic Medium"/>
              </a:rPr>
              <a:t>low power communication including</a:t>
            </a:r>
            <a:r>
              <a:rPr b="0" lang="cs-CZ" sz="2600" spc="46" strike="noStrike">
                <a:solidFill>
                  <a:srgbClr val="000000"/>
                </a:solidFill>
                <a:latin typeface="Franklin Gothic Medium"/>
              </a:rPr>
              <a:t> </a:t>
            </a:r>
            <a:r>
              <a:rPr b="0" lang="en-US" sz="2600" spc="46" strike="noStrike">
                <a:solidFill>
                  <a:srgbClr val="000000"/>
                </a:solidFill>
                <a:latin typeface="Franklin Gothic Medium"/>
              </a:rPr>
              <a:t>BLE &amp; LoRa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93920" indent="-49392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StarSymbol"/>
              <a:buChar char="-"/>
            </a:pPr>
            <a:r>
              <a:rPr b="0" lang="en-US" sz="2600" spc="46" strike="noStrike">
                <a:solidFill>
                  <a:srgbClr val="000000"/>
                </a:solidFill>
                <a:latin typeface="Franklin Gothic Medium"/>
              </a:rPr>
              <a:t>Environment measurements (°C, RH, LUX)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93920" indent="-49392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StarSymbol"/>
              <a:buChar char="-"/>
            </a:pPr>
            <a:r>
              <a:rPr b="0" lang="en-US" sz="2600" spc="46" strike="noStrike">
                <a:solidFill>
                  <a:srgbClr val="000000"/>
                </a:solidFill>
                <a:latin typeface="Franklin Gothic Medium"/>
              </a:rPr>
              <a:t>Anomaly detection (gyro)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93920" indent="-49392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StarSymbol"/>
              <a:buChar char="-"/>
            </a:pPr>
            <a:r>
              <a:rPr b="0" lang="en-US" sz="2600" spc="46" strike="noStrike">
                <a:solidFill>
                  <a:srgbClr val="000000"/>
                </a:solidFill>
                <a:latin typeface="Franklin Gothic Medium"/>
              </a:rPr>
              <a:t>energy awareness is an important key stone of our system as it relies on harvested energy.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4" strike="noStrike" cap="all">
                <a:solidFill>
                  <a:srgbClr val="ffffff"/>
                </a:solidFill>
                <a:latin typeface="Franklin Gothic Demi Cond"/>
              </a:rPr>
              <a:t>MVP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960120" y="2587680"/>
            <a:ext cx="10267920" cy="359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r>
              <a:rPr b="0" lang="en-US" sz="2600" spc="46" strike="noStrike">
                <a:solidFill>
                  <a:srgbClr val="000000"/>
                </a:solidFill>
                <a:latin typeface="Franklin Gothic Medium"/>
              </a:rPr>
              <a:t>The MVP (Minimal Vital Product) contains the following items: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r>
              <a:rPr b="0" lang="en-US" sz="2600" spc="46" strike="noStrike">
                <a:solidFill>
                  <a:srgbClr val="000000"/>
                </a:solidFill>
                <a:latin typeface="Franklin Gothic Medium"/>
              </a:rPr>
              <a:t>- LoRa module connection that transmits data.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r>
              <a:rPr b="0" lang="en-US" sz="2600" spc="46" strike="noStrike">
                <a:solidFill>
                  <a:srgbClr val="000000"/>
                </a:solidFill>
                <a:latin typeface="Franklin Gothic Medium"/>
              </a:rPr>
              <a:t>- Dashboard to review received data.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r>
              <a:rPr b="0" lang="en-US" sz="2600" spc="46" strike="noStrike">
                <a:solidFill>
                  <a:srgbClr val="000000"/>
                </a:solidFill>
                <a:latin typeface="Franklin Gothic Medium"/>
              </a:rPr>
              <a:t>- The ability to measure temperature and humidity.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r>
              <a:rPr b="0" lang="en-US" sz="2600" spc="46" strike="noStrike">
                <a:solidFill>
                  <a:srgbClr val="000000"/>
                </a:solidFill>
                <a:latin typeface="Franklin Gothic Medium"/>
              </a:rPr>
              <a:t>- Only measure when there is enough energy available.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8"/>
          <p:cNvSpPr/>
          <p:nvPr/>
        </p:nvSpPr>
        <p:spPr>
          <a:xfrm>
            <a:off x="720" y="72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pic>
        <p:nvPicPr>
          <p:cNvPr id="139" name="Zástupný obsah 4" descr="Obsah obrázku snímek obrazovky, text, černá, černobílá&#10;&#10;Popis byl vytvořen automaticky"/>
          <p:cNvPicPr/>
          <p:nvPr/>
        </p:nvPicPr>
        <p:blipFill>
          <a:blip r:embed="rId1"/>
          <a:srcRect l="0" t="2597" r="0" b="0"/>
          <a:stretch/>
        </p:blipFill>
        <p:spPr>
          <a:xfrm>
            <a:off x="-576000" y="-923400"/>
            <a:ext cx="13834800" cy="778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4" strike="noStrike" cap="all">
                <a:solidFill>
                  <a:srgbClr val="ffffff"/>
                </a:solidFill>
                <a:latin typeface="Franklin Gothic Demi Cond"/>
              </a:rPr>
              <a:t>STM32L4 VS nRF52840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Zástupný obsah 4" descr=""/>
          <p:cNvPicPr/>
          <p:nvPr/>
        </p:nvPicPr>
        <p:blipFill>
          <a:blip r:embed="rId1"/>
          <a:stretch/>
        </p:blipFill>
        <p:spPr>
          <a:xfrm>
            <a:off x="1326600" y="2636640"/>
            <a:ext cx="9534960" cy="349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9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4" strike="noStrike" cap="all">
                <a:solidFill>
                  <a:srgbClr val="ffffff"/>
                </a:solidFill>
                <a:latin typeface="Franklin Gothic Demi Cond"/>
              </a:rPr>
              <a:t>We could probably just say this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960120" y="2587680"/>
            <a:ext cx="10267920" cy="359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66000"/>
          </a:bodyPr>
          <a:p>
            <a:pPr marL="285120" indent="-213840">
              <a:lnSpc>
                <a:spcPct val="101000"/>
              </a:lnSpc>
              <a:spcBef>
                <a:spcPts val="700"/>
              </a:spcBef>
              <a:spcAft>
                <a:spcPts val="1199"/>
              </a:spcAft>
              <a:buClr>
                <a:srgbClr val="333333"/>
              </a:buClr>
              <a:buFont typeface="Arial"/>
              <a:buChar char="•"/>
            </a:pPr>
            <a:r>
              <a:rPr b="0" lang="en-US" sz="2600" spc="46" strike="noStrike">
                <a:solidFill>
                  <a:srgbClr val="333333"/>
                </a:solidFill>
                <a:latin typeface="Helvetica Neue"/>
              </a:rPr>
              <a:t>STM32: Sleep mode is supply current in stop mode 2 with RTC enabled &amp; RAM retention (p. 99)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85120" indent="-213840">
              <a:lnSpc>
                <a:spcPct val="101000"/>
              </a:lnSpc>
              <a:spcBef>
                <a:spcPts val="700"/>
              </a:spcBef>
              <a:spcAft>
                <a:spcPts val="1199"/>
              </a:spcAft>
              <a:buClr>
                <a:srgbClr val="333333"/>
              </a:buClr>
              <a:buFont typeface="Arial"/>
              <a:buChar char="•"/>
            </a:pPr>
            <a:r>
              <a:rPr b="0" lang="en-US" sz="2600" spc="46" strike="noStrike">
                <a:solidFill>
                  <a:srgbClr val="333333"/>
                </a:solidFill>
                <a:latin typeface="Helvetica Neue"/>
              </a:rPr>
              <a:t>STM32: Deep Sleep is in Standby mode with RTC enabled &amp; no RAM retention (p. 105).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85120" indent="-213840">
              <a:lnSpc>
                <a:spcPct val="101000"/>
              </a:lnSpc>
              <a:spcBef>
                <a:spcPts val="700"/>
              </a:spcBef>
              <a:spcAft>
                <a:spcPts val="1199"/>
              </a:spcAft>
              <a:buClr>
                <a:srgbClr val="333333"/>
              </a:buClr>
              <a:buFont typeface="Arial"/>
              <a:buChar char="•"/>
            </a:pPr>
            <a:r>
              <a:rPr b="0" lang="en-US" sz="2600" spc="46" strike="noStrike">
                <a:solidFill>
                  <a:srgbClr val="333333"/>
                </a:solidFill>
                <a:latin typeface="Helvetica Neue"/>
              </a:rPr>
              <a:t>nRF52840: Sleep mode RAM is retained and an internal clock/ interrupt is used (p. 56).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85120" indent="-213840">
              <a:lnSpc>
                <a:spcPct val="101000"/>
              </a:lnSpc>
              <a:spcBef>
                <a:spcPts val="700"/>
              </a:spcBef>
              <a:spcAft>
                <a:spcPts val="1199"/>
              </a:spcAft>
              <a:buClr>
                <a:srgbClr val="333333"/>
              </a:buClr>
              <a:buFont typeface="Arial"/>
              <a:buChar char="•"/>
            </a:pPr>
            <a:r>
              <a:rPr b="0" lang="en-US" sz="2600" spc="46" strike="noStrike">
                <a:solidFill>
                  <a:srgbClr val="333333"/>
                </a:solidFill>
                <a:latin typeface="Helvetica Neue"/>
              </a:rPr>
              <a:t>nRF52840: Deep Sleep mode RAM is NOT retained and external interrupt is needed (p. 56).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2600" spc="46" strike="noStrike">
                <a:solidFill>
                  <a:srgbClr val="333333"/>
                </a:solidFill>
                <a:latin typeface="Helvetica Neue"/>
              </a:rPr>
              <a:t>Conclusion: We continue with STM32L4 which has the ability to use the FLASH as EEPROM where this is not usable in nRF52840 (PROGMEN is read-only so not an option).</a:t>
            </a:r>
            <a:br>
              <a:rPr sz="2600"/>
            </a:br>
            <a:r>
              <a:rPr b="0" lang="en-US" sz="2600" spc="46" strike="noStrike">
                <a:solidFill>
                  <a:srgbClr val="333333"/>
                </a:solidFill>
                <a:latin typeface="Helvetica Neue"/>
              </a:rPr>
              <a:t>With the usage of EEPROM, we can store the data before entering deep sleep and after the wake-up or reset it can fetch the data or add data to it if needed. This is not the case for nRF52840, although, it has better current consumption in Deep Sleep.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cs-CZ" sz="6600" spc="114" strike="noStrike" cap="all">
                <a:solidFill>
                  <a:srgbClr val="ffffff"/>
                </a:solidFill>
                <a:latin typeface="Franklin Gothic Demi Cond"/>
              </a:rPr>
              <a:t>Team Division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960120" y="2652480"/>
            <a:ext cx="3383280" cy="352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algn="l" pos="0"/>
              </a:tabLst>
            </a:pPr>
            <a:r>
              <a:rPr b="0" lang="cs-CZ" sz="2600" spc="46" strike="noStrike">
                <a:solidFill>
                  <a:srgbClr val="000000"/>
                </a:solidFill>
                <a:latin typeface="Franklin Gothic Medium"/>
              </a:rPr>
              <a:t>Adam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cs-CZ" sz="2600" spc="46" strike="noStrike">
                <a:solidFill>
                  <a:srgbClr val="000000"/>
                </a:solidFill>
                <a:latin typeface="Franklin Gothic Medium"/>
              </a:rPr>
              <a:t>enviromental sensing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cs-CZ" sz="2600" spc="46" strike="noStrike">
                <a:solidFill>
                  <a:srgbClr val="000000"/>
                </a:solidFill>
                <a:latin typeface="Franklin Gothic Medium"/>
              </a:rPr>
              <a:t>Energy output managment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ovéPole 3"/>
          <p:cNvSpPr/>
          <p:nvPr/>
        </p:nvSpPr>
        <p:spPr>
          <a:xfrm>
            <a:off x="4840560" y="2652480"/>
            <a:ext cx="3617640" cy="16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2600" spc="-1" strike="noStrike">
                <a:solidFill>
                  <a:srgbClr val="000000"/>
                </a:solidFill>
                <a:latin typeface="Franklin Gothic Medium"/>
                <a:ea typeface="DejaVu Sans"/>
              </a:rPr>
              <a:t>Robbe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cs-CZ" sz="2600" spc="-1" strike="noStrike">
                <a:solidFill>
                  <a:srgbClr val="000000"/>
                </a:solidFill>
                <a:latin typeface="Franklin Gothic Medium"/>
                <a:ea typeface="DejaVu Sans"/>
              </a:rPr>
              <a:t>BLE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cs-CZ" sz="2600" spc="-1" strike="noStrike">
                <a:solidFill>
                  <a:srgbClr val="000000"/>
                </a:solidFill>
                <a:latin typeface="Franklin Gothic Medium"/>
                <a:ea typeface="DejaVu Sans"/>
              </a:rPr>
              <a:t>Energy Profiling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ovéPole 4"/>
          <p:cNvSpPr/>
          <p:nvPr/>
        </p:nvSpPr>
        <p:spPr>
          <a:xfrm>
            <a:off x="8602560" y="2652480"/>
            <a:ext cx="2962080" cy="16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2600" spc="-1" strike="noStrike">
                <a:solidFill>
                  <a:srgbClr val="000000"/>
                </a:solidFill>
                <a:latin typeface="Franklin Gothic Medium"/>
                <a:ea typeface="DejaVu Sans"/>
              </a:rPr>
              <a:t>Thomas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cs-CZ" sz="2600" spc="-1" strike="noStrike">
                <a:solidFill>
                  <a:srgbClr val="000000"/>
                </a:solidFill>
                <a:latin typeface="Franklin Gothic Medium"/>
                <a:ea typeface="DejaVu Sans"/>
              </a:rPr>
              <a:t>Gyroscope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cs-CZ" sz="2600" spc="-1" strike="noStrike">
                <a:solidFill>
                  <a:srgbClr val="000000"/>
                </a:solidFill>
                <a:latin typeface="Franklin Gothic Medium"/>
                <a:ea typeface="DejaVu Sans"/>
              </a:rPr>
              <a:t>LoRa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cs-CZ" sz="2600" spc="-1" strike="noStrike">
                <a:solidFill>
                  <a:srgbClr val="000000"/>
                </a:solidFill>
                <a:latin typeface="Franklin Gothic Medium"/>
                <a:ea typeface="DejaVu Sans"/>
              </a:rPr>
              <a:t>Dashboard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9"/>
          <p:cNvSpPr/>
          <p:nvPr/>
        </p:nvSpPr>
        <p:spPr>
          <a:xfrm>
            <a:off x="0" y="4206240"/>
            <a:ext cx="12191400" cy="2651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 useBgFill="1">
        <p:nvSpPr>
          <p:cNvPr id="149" name="Rectangle 1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pic>
        <p:nvPicPr>
          <p:cNvPr id="150" name="Zástupný obsah 4" descr="Obsah obrázku text, snímek obrazovky, Paralelní, číslo&#10;&#10;Popis byl vytvořen automaticky"/>
          <p:cNvPicPr/>
          <p:nvPr/>
        </p:nvPicPr>
        <p:blipFill>
          <a:blip r:embed="rId1"/>
          <a:srcRect l="0" t="6493" r="0" b="7603"/>
          <a:stretch/>
        </p:blipFill>
        <p:spPr>
          <a:xfrm>
            <a:off x="1440" y="0"/>
            <a:ext cx="12188160" cy="6857280"/>
          </a:xfrm>
          <a:prstGeom prst="rect">
            <a:avLst/>
          </a:prstGeom>
          <a:ln w="0">
            <a:noFill/>
          </a:ln>
        </p:spPr>
      </p:pic>
      <p:sp>
        <p:nvSpPr>
          <p:cNvPr id="151" name="Rectangle 13"/>
          <p:cNvSpPr/>
          <p:nvPr/>
        </p:nvSpPr>
        <p:spPr>
          <a:xfrm>
            <a:off x="0" y="0"/>
            <a:ext cx="7778520" cy="6857280"/>
          </a:xfrm>
          <a:prstGeom prst="rect">
            <a:avLst/>
          </a:prstGeom>
          <a:gradFill rotWithShape="0">
            <a:gsLst>
              <a:gs pos="42000">
                <a:srgbClr val="000000">
                  <a:alpha val="30196"/>
                </a:srgbClr>
              </a:gs>
              <a:gs pos="100000">
                <a:srgbClr val="000000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JuxtaposeVTI">
  <a:themeElements>
    <a:clrScheme name="Juxtapose">
      <a:dk1>
        <a:srgbClr val="000000"/>
      </a:dk1>
      <a:lt1>
        <a:srgbClr val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JuxtaposeVTI">
  <a:themeElements>
    <a:clrScheme name="Juxtapose">
      <a:dk1>
        <a:srgbClr val="000000"/>
      </a:dk1>
      <a:lt1>
        <a:srgbClr val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Application>LibreOffice/7.4.7.2$Linux_X86_64 LibreOffice_project/40$Build-2</Application>
  <AppVersion>15.0000</AppVersion>
  <Words>754</Words>
  <Paragraphs>67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2024-11-13T10:10:57Z</dcterms:created>
  <dc:creator>Adam Hejduk</dc:creator>
  <dc:description/>
  <dc:language>en-US</dc:language>
  <cp:lastModifiedBy/>
  <dcterms:modified xsi:type="dcterms:W3CDTF">2024-11-14T22:37:11Z</dcterms:modified>
  <cp:revision>12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Širokoúhlá obrazovka</vt:lpwstr>
  </property>
  <property fmtid="{D5CDD505-2E9C-101B-9397-08002B2CF9AE}" pid="3" name="Slides">
    <vt:i4>17</vt:i4>
  </property>
</Properties>
</file>